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1" r:id="rId10"/>
    <p:sldId id="262" r:id="rId11"/>
    <p:sldId id="263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A0B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9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2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6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3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3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3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21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8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6436FE-6431-4AA2-A47A-3613519F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D8771B4-71FB-D987-6114-D72DEB8DD90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09600" y="1200150"/>
            <a:ext cx="5258696" cy="33031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1" i="0" u="sng" strike="noStrike" cap="none" normalizeH="0" baseline="0" dirty="0">
                <a:ln>
                  <a:noFill/>
                </a:ln>
                <a:effectLst/>
                <a:latin typeface="Arial Unicode MS"/>
              </a:rPr>
              <a:t>Simülasyon Destekli Kalite Kontrol                      Sistemi</a:t>
            </a:r>
            <a:r>
              <a:rPr kumimoji="0" lang="tr-TR" altLang="tr-TR" b="1" i="0" u="sng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tr-TR" altLang="tr-TR" b="1" i="0" u="sng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458DC37-BE25-98DF-8560-1599E2781FC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9600" y="4733925"/>
            <a:ext cx="5258696" cy="13945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br>
              <a:rPr kumimoji="0" lang="tr-TR" altLang="tr-TR" b="0" i="0" u="none" strike="noStrike" cap="none" normalizeH="0" baseline="0">
                <a:ln>
                  <a:noFill/>
                </a:ln>
                <a:effectLst/>
              </a:rPr>
            </a:br>
            <a:r>
              <a:rPr lang="tr-TR" altLang="tr-TR" u="sng"/>
              <a:t>Görüntü İşleme ile Akıllı Üretim – TTG5 </a:t>
            </a:r>
            <a:r>
              <a:rPr lang="tr-TR" altLang="tr-TR" u="sng" err="1"/>
              <a:t>Hackathon</a:t>
            </a:r>
            <a:endParaRPr kumimoji="0" lang="tr-TR" altLang="tr-TR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Soyut bir kavram">
            <a:extLst>
              <a:ext uri="{FF2B5EF4-FFF2-40B4-BE49-F238E27FC236}">
                <a16:creationId xmlns:a16="http://schemas.microsoft.com/office/drawing/2014/main" id="{C6833A48-E164-6AFD-141F-B5DDFDC3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96" r="4730"/>
          <a:stretch>
            <a:fillRect/>
          </a:stretch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511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D8BD07-30A0-F164-C8F0-BD44EEA8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43897"/>
            <a:ext cx="4286865" cy="904568"/>
          </a:xfrm>
        </p:spPr>
        <p:txBody>
          <a:bodyPr/>
          <a:lstStyle/>
          <a:p>
            <a:r>
              <a:rPr lang="tr-TR" dirty="0"/>
              <a:t>Nasıl Kurulur?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4008A5-7CBF-4B63-41D7-C61079CB3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53264"/>
            <a:ext cx="5899355" cy="3989473"/>
          </a:xfrm>
        </p:spPr>
        <p:txBody>
          <a:bodyPr/>
          <a:lstStyle/>
          <a:p>
            <a:r>
              <a:rPr lang="tr-TR" dirty="0"/>
              <a:t>1. </a:t>
            </a:r>
            <a:r>
              <a:rPr lang="tr-TR" dirty="0" err="1"/>
              <a:t>Unity</a:t>
            </a:r>
            <a:r>
              <a:rPr lang="tr-TR" dirty="0"/>
              <a:t> 6.1.3f1 kurulumu.</a:t>
            </a:r>
          </a:p>
          <a:p>
            <a:r>
              <a:rPr lang="tr-TR" dirty="0"/>
              <a:t>2. Proje klasörü </a:t>
            </a:r>
            <a:r>
              <a:rPr lang="tr-TR" dirty="0" err="1"/>
              <a:t>Unity</a:t>
            </a:r>
            <a:r>
              <a:rPr lang="tr-TR" dirty="0"/>
              <a:t> </a:t>
            </a:r>
            <a:r>
              <a:rPr lang="tr-TR" dirty="0" err="1"/>
              <a:t>Hub’a</a:t>
            </a:r>
            <a:r>
              <a:rPr lang="tr-TR" dirty="0"/>
              <a:t> eklenir.</a:t>
            </a:r>
          </a:p>
          <a:p>
            <a:r>
              <a:rPr lang="tr-TR" dirty="0"/>
              <a:t>3. </a:t>
            </a:r>
            <a:r>
              <a:rPr lang="tr-TR" dirty="0" err="1"/>
              <a:t>SampleScene.unity</a:t>
            </a:r>
            <a:r>
              <a:rPr lang="tr-TR" dirty="0"/>
              <a:t> açılır.</a:t>
            </a:r>
          </a:p>
          <a:p>
            <a:r>
              <a:rPr lang="tr-TR" dirty="0"/>
              <a:t>4. Play tuşuna basılır.</a:t>
            </a:r>
          </a:p>
          <a:p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https://github.com/blldlgc/V-For-Variable/tree/main/Unity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C054522C-041E-5101-0936-28B4D974F22A}"/>
              </a:ext>
            </a:extLst>
          </p:cNvPr>
          <p:cNvSpPr txBox="1">
            <a:spLocks/>
          </p:cNvSpPr>
          <p:nvPr/>
        </p:nvSpPr>
        <p:spPr>
          <a:xfrm>
            <a:off x="5973097" y="2153263"/>
            <a:ext cx="5899355" cy="3989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Fizik motorunda obje ayrımı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Materyal ışık hataları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Kamera sabitleme</a:t>
            </a:r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None/>
            </a:pPr>
            <a:r>
              <a:rPr lang="tr-TR" b="1" dirty="0"/>
              <a:t>Çözüm: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 err="1"/>
              <a:t>Trigger</a:t>
            </a:r>
            <a:r>
              <a:rPr lang="tr-TR" dirty="0"/>
              <a:t> alanlarla obje ayrımı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URP düzeltmeleri</a:t>
            </a:r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0F54756B-04AF-3D66-38CF-FB90A6209A28}"/>
              </a:ext>
            </a:extLst>
          </p:cNvPr>
          <p:cNvSpPr txBox="1">
            <a:spLocks/>
          </p:cNvSpPr>
          <p:nvPr/>
        </p:nvSpPr>
        <p:spPr>
          <a:xfrm>
            <a:off x="5904271" y="943897"/>
            <a:ext cx="4286865" cy="90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Zorluklar</a:t>
            </a:r>
          </a:p>
        </p:txBody>
      </p:sp>
    </p:spTree>
    <p:extLst>
      <p:ext uri="{BB962C8B-B14F-4D97-AF65-F5344CB8AC3E}">
        <p14:creationId xmlns:p14="http://schemas.microsoft.com/office/powerpoint/2010/main" val="220317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4AB7B2-F8CF-44EE-40A8-63E859E9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297" y="745460"/>
            <a:ext cx="1799304" cy="1002890"/>
          </a:xfrm>
        </p:spPr>
        <p:txBody>
          <a:bodyPr/>
          <a:lstStyle/>
          <a:p>
            <a:r>
              <a:rPr lang="tr-TR" dirty="0"/>
              <a:t>Video</a:t>
            </a:r>
          </a:p>
        </p:txBody>
      </p:sp>
      <p:pic>
        <p:nvPicPr>
          <p:cNvPr id="6" name="2025-05-22 09-47-22">
            <a:hlinkClick r:id="" action="ppaction://media"/>
            <a:extLst>
              <a:ext uri="{FF2B5EF4-FFF2-40B4-BE49-F238E27FC236}">
                <a16:creationId xmlns:a16="http://schemas.microsoft.com/office/drawing/2014/main" id="{52494913-8C00-1B0E-0353-89E2B89A4E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6404" y="2077115"/>
            <a:ext cx="7173913" cy="4035425"/>
          </a:xfrm>
        </p:spPr>
      </p:pic>
    </p:spTree>
    <p:extLst>
      <p:ext uri="{BB962C8B-B14F-4D97-AF65-F5344CB8AC3E}">
        <p14:creationId xmlns:p14="http://schemas.microsoft.com/office/powerpoint/2010/main" val="13446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F1F35A-3EDD-84AF-C765-99160F8D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8" y="658761"/>
            <a:ext cx="10972800" cy="835742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Algoritma Karmaşıklığı (</a:t>
            </a:r>
            <a:r>
              <a:rPr lang="tr-TR" b="1" dirty="0" err="1"/>
              <a:t>Big</a:t>
            </a:r>
            <a:r>
              <a:rPr lang="tr-TR" b="1" dirty="0"/>
              <a:t>-O Notasyonu)</a:t>
            </a:r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EC6974BB-47BA-F53D-7FDF-75612236A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8629099"/>
              </p:ext>
            </p:extLst>
          </p:nvPr>
        </p:nvGraphicFramePr>
        <p:xfrm>
          <a:off x="609600" y="2713702"/>
          <a:ext cx="10972800" cy="30676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07033572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8306687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2938104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723305888"/>
                    </a:ext>
                  </a:extLst>
                </a:gridCol>
              </a:tblGrid>
              <a:tr h="411654">
                <a:tc>
                  <a:txBody>
                    <a:bodyPr/>
                    <a:lstStyle/>
                    <a:p>
                      <a:pPr algn="ctr"/>
                      <a:r>
                        <a:rPr lang="tr-TR" b="1" dirty="0"/>
                        <a:t>Bileşen / Fonksiyon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/>
                        <a:t>Zaman (</a:t>
                      </a:r>
                      <a:r>
                        <a:rPr lang="tr-TR" b="1" dirty="0" err="1"/>
                        <a:t>Big</a:t>
                      </a:r>
                      <a:r>
                        <a:rPr lang="tr-TR" b="1" dirty="0"/>
                        <a:t>-O)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/>
                        <a:t>Bellek (</a:t>
                      </a:r>
                      <a:r>
                        <a:rPr lang="tr-TR" b="1" dirty="0" err="1"/>
                        <a:t>Big</a:t>
                      </a:r>
                      <a:r>
                        <a:rPr lang="tr-TR" b="1" dirty="0"/>
                        <a:t>-O)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/>
                        <a:t>Açıklama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5947"/>
                  </a:ext>
                </a:extLst>
              </a:tr>
              <a:tr h="710525">
                <a:tc>
                  <a:txBody>
                    <a:bodyPr/>
                    <a:lstStyle/>
                    <a:p>
                      <a:r>
                        <a:rPr lang="tr-TR" dirty="0"/>
                        <a:t>YOLOv8 Segmentasyon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n:piksel sayısı(640*640)</a:t>
                      </a:r>
                    </a:p>
                    <a:p>
                      <a:r>
                        <a:rPr lang="tr-TR" dirty="0"/>
                        <a:t>,</a:t>
                      </a:r>
                      <a:r>
                        <a:rPr lang="tr-TR" dirty="0" err="1"/>
                        <a:t>m:model</a:t>
                      </a:r>
                      <a:r>
                        <a:rPr lang="tr-TR" dirty="0"/>
                        <a:t> parametreleri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428997"/>
                  </a:ext>
                </a:extLst>
              </a:tr>
              <a:tr h="411654">
                <a:tc>
                  <a:txBody>
                    <a:bodyPr/>
                    <a:lstStyle/>
                    <a:p>
                      <a:r>
                        <a:rPr lang="tr-TR" dirty="0"/>
                        <a:t>cv2.fitEllipse()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k: kontur noktası sayısı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722863"/>
                  </a:ext>
                </a:extLst>
              </a:tr>
              <a:tr h="710525">
                <a:tc>
                  <a:txBody>
                    <a:bodyPr/>
                    <a:lstStyle/>
                    <a:p>
                      <a:r>
                        <a:rPr lang="tr-TR" dirty="0" err="1"/>
                        <a:t>get_ellipse_point</a:t>
                      </a:r>
                      <a:r>
                        <a:rPr lang="tr-TR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Sabit trigonometrik işlemler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4377536"/>
                  </a:ext>
                </a:extLst>
              </a:tr>
              <a:tr h="411654">
                <a:tc>
                  <a:txBody>
                    <a:bodyPr/>
                    <a:lstStyle/>
                    <a:p>
                      <a:r>
                        <a:rPr lang="tr-TR" dirty="0" err="1"/>
                        <a:t>np.linalg.norm</a:t>
                      </a:r>
                      <a:r>
                        <a:rPr lang="tr-TR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İki nokta arası mesafe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6901092"/>
                  </a:ext>
                </a:extLst>
              </a:tr>
              <a:tr h="411654">
                <a:tc>
                  <a:txBody>
                    <a:bodyPr/>
                    <a:lstStyle/>
                    <a:p>
                      <a:r>
                        <a:rPr lang="tr-TR" dirty="0"/>
                        <a:t>JSON raporlama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n:analiz </a:t>
                      </a:r>
                      <a:r>
                        <a:rPr lang="tr-TR" dirty="0" err="1"/>
                        <a:t>edilenyön</a:t>
                      </a:r>
                      <a:r>
                        <a:rPr lang="tr-TR" dirty="0"/>
                        <a:t> sayısı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379223"/>
                  </a:ext>
                </a:extLst>
              </a:tr>
            </a:tbl>
          </a:graphicData>
        </a:graphic>
      </p:graphicFrame>
      <p:sp>
        <p:nvSpPr>
          <p:cNvPr id="7" name="Başlık 1">
            <a:extLst>
              <a:ext uri="{FF2B5EF4-FFF2-40B4-BE49-F238E27FC236}">
                <a16:creationId xmlns:a16="http://schemas.microsoft.com/office/drawing/2014/main" id="{5E93B8B6-3187-92CB-282E-9C5915F68142}"/>
              </a:ext>
            </a:extLst>
          </p:cNvPr>
          <p:cNvSpPr txBox="1">
            <a:spLocks/>
          </p:cNvSpPr>
          <p:nvPr/>
        </p:nvSpPr>
        <p:spPr>
          <a:xfrm>
            <a:off x="422787" y="2182762"/>
            <a:ext cx="6371303" cy="4473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dirty="0"/>
              <a:t>Görüntü İşleme &amp; Segmentasyon</a:t>
            </a:r>
            <a:endParaRPr lang="tr-TR" sz="2800" b="1" dirty="0"/>
          </a:p>
        </p:txBody>
      </p:sp>
    </p:spTree>
    <p:extLst>
      <p:ext uri="{BB962C8B-B14F-4D97-AF65-F5344CB8AC3E}">
        <p14:creationId xmlns:p14="http://schemas.microsoft.com/office/powerpoint/2010/main" val="145966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DCBF72-6F77-598A-2E55-4A1284D0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17523"/>
            <a:ext cx="7187381" cy="654315"/>
          </a:xfrm>
        </p:spPr>
        <p:txBody>
          <a:bodyPr>
            <a:normAutofit/>
          </a:bodyPr>
          <a:lstStyle/>
          <a:p>
            <a:r>
              <a:rPr lang="tr-TR" sz="2500" dirty="0"/>
              <a:t>Derin Öğrenme – MobileNetV2 Sınıflandırma</a:t>
            </a:r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1424CA10-B56B-EB0A-D9DC-D6384C042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22951"/>
              </p:ext>
            </p:extLst>
          </p:nvPr>
        </p:nvGraphicFramePr>
        <p:xfrm>
          <a:off x="609600" y="2106612"/>
          <a:ext cx="10972800" cy="4053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583696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1881759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2739225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512587169"/>
                    </a:ext>
                  </a:extLst>
                </a:gridCol>
              </a:tblGrid>
              <a:tr h="373208">
                <a:tc>
                  <a:txBody>
                    <a:bodyPr/>
                    <a:lstStyle/>
                    <a:p>
                      <a:r>
                        <a:rPr lang="tr-TR" b="1" dirty="0"/>
                        <a:t>Katman / Fonksiyon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b="1" dirty="0"/>
                        <a:t>Zaman (</a:t>
                      </a:r>
                      <a:r>
                        <a:rPr lang="tr-TR" b="1" dirty="0" err="1"/>
                        <a:t>Big</a:t>
                      </a:r>
                      <a:r>
                        <a:rPr lang="tr-TR" b="1" dirty="0"/>
                        <a:t>-O)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/>
                        <a:t>Bellek (</a:t>
                      </a:r>
                      <a:r>
                        <a:rPr lang="tr-TR" b="1" dirty="0" err="1"/>
                        <a:t>Big</a:t>
                      </a:r>
                      <a:r>
                        <a:rPr lang="tr-TR" b="1" dirty="0"/>
                        <a:t>-O)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/>
                        <a:t>Açıklama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818328"/>
                  </a:ext>
                </a:extLst>
              </a:tr>
              <a:tr h="373208">
                <a:tc>
                  <a:txBody>
                    <a:bodyPr/>
                    <a:lstStyle/>
                    <a:p>
                      <a:r>
                        <a:rPr lang="tr-TR" dirty="0" err="1"/>
                        <a:t>ImageDataGenerator</a:t>
                      </a:r>
                      <a:r>
                        <a:rPr lang="tr-TR" dirty="0"/>
                        <a:t>()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O(1)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n: görsel sayısı</a:t>
                      </a:r>
                      <a:endParaRPr lang="tr-T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66479"/>
                  </a:ext>
                </a:extLst>
              </a:tr>
              <a:tr h="373208">
                <a:tc>
                  <a:txBody>
                    <a:bodyPr/>
                    <a:lstStyle/>
                    <a:p>
                      <a:r>
                        <a:rPr lang="tr-TR" dirty="0" err="1"/>
                        <a:t>flow_from_directory</a:t>
                      </a:r>
                      <a:r>
                        <a:rPr lang="tr-TR" dirty="0"/>
                        <a:t>()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O(n)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O(n)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f: </a:t>
                      </a:r>
                      <a:r>
                        <a:rPr lang="fr-FR" dirty="0" err="1"/>
                        <a:t>sabit</a:t>
                      </a:r>
                      <a:r>
                        <a:rPr lang="fr-FR" dirty="0"/>
                        <a:t> FLOP (~3.5M </a:t>
                      </a:r>
                      <a:r>
                        <a:rPr lang="fr-FR" dirty="0" err="1"/>
                        <a:t>parametre</a:t>
                      </a:r>
                      <a:r>
                        <a:rPr lang="fr-FR" dirty="0"/>
                        <a:t>)</a:t>
                      </a:r>
                      <a:endParaRPr lang="tr-T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449258"/>
                  </a:ext>
                </a:extLst>
              </a:tr>
              <a:tr h="373208">
                <a:tc>
                  <a:txBody>
                    <a:bodyPr/>
                    <a:lstStyle/>
                    <a:p>
                      <a:r>
                        <a:rPr lang="tr-TR" dirty="0"/>
                        <a:t>MobileNetV2 (özellik çıkarımı)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Çıkış özetleme</a:t>
                      </a:r>
                      <a:endParaRPr lang="tr-T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382572"/>
                  </a:ext>
                </a:extLst>
              </a:tr>
              <a:tr h="373208">
                <a:tc>
                  <a:txBody>
                    <a:bodyPr/>
                    <a:lstStyle/>
                    <a:p>
                      <a:r>
                        <a:rPr lang="tr-TR" dirty="0"/>
                        <a:t>GlobalAveragePooling2D()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</a:t>
                      </a:r>
                      <a:r>
                        <a:rPr lang="tr-TR" dirty="0" err="1"/>
                        <a:t>h·w·c</a:t>
                      </a:r>
                      <a:r>
                        <a:rPr lang="tr-TR" dirty="0"/>
                        <a:t>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c: giriş boyutu</a:t>
                      </a:r>
                      <a:endParaRPr lang="tr-T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618227"/>
                  </a:ext>
                </a:extLst>
              </a:tr>
              <a:tr h="575480">
                <a:tc>
                  <a:txBody>
                    <a:bodyPr/>
                    <a:lstStyle/>
                    <a:p>
                      <a:r>
                        <a:rPr lang="tr-TR" dirty="0" err="1"/>
                        <a:t>model.fit</a:t>
                      </a:r>
                      <a:r>
                        <a:rPr lang="tr-TR" dirty="0"/>
                        <a:t>() (15 </a:t>
                      </a:r>
                      <a:r>
                        <a:rPr lang="tr-TR" dirty="0" err="1"/>
                        <a:t>epoch</a:t>
                      </a:r>
                      <a:r>
                        <a:rPr lang="tr-TR" dirty="0"/>
                        <a:t>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</a:t>
                      </a:r>
                      <a:r>
                        <a:rPr lang="tr-TR" dirty="0" err="1"/>
                        <a:t>e·n·f</a:t>
                      </a:r>
                      <a:r>
                        <a:rPr lang="tr-TR" dirty="0"/>
                        <a:t>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</a:t>
                      </a:r>
                      <a:r>
                        <a:rPr lang="tr-TR" dirty="0" err="1"/>
                        <a:t>b·f</a:t>
                      </a:r>
                      <a:r>
                        <a:rPr lang="tr-TR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e:epoch,n:örnek </a:t>
                      </a:r>
                      <a:r>
                        <a:rPr lang="tr-TR" dirty="0" err="1"/>
                        <a:t>sayısı,b:batch</a:t>
                      </a:r>
                      <a:r>
                        <a:rPr lang="tr-TR" dirty="0"/>
                        <a:t>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988439"/>
                  </a:ext>
                </a:extLst>
              </a:tr>
              <a:tr h="373208">
                <a:tc>
                  <a:txBody>
                    <a:bodyPr/>
                    <a:lstStyle/>
                    <a:p>
                      <a:r>
                        <a:rPr lang="tr-TR" dirty="0" err="1"/>
                        <a:t>model.predict</a:t>
                      </a:r>
                      <a:r>
                        <a:rPr lang="tr-TR" dirty="0"/>
                        <a:t>(</a:t>
                      </a:r>
                      <a:r>
                        <a:rPr lang="tr-TR" dirty="0" err="1"/>
                        <a:t>img</a:t>
                      </a:r>
                      <a:r>
                        <a:rPr lang="tr-TR" dirty="0"/>
                        <a:t>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O(f)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Tekli tahmin işlemi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658869"/>
                  </a:ext>
                </a:extLst>
              </a:tr>
              <a:tr h="373208">
                <a:tc>
                  <a:txBody>
                    <a:bodyPr/>
                    <a:lstStyle/>
                    <a:p>
                      <a:r>
                        <a:rPr lang="tr-TR" dirty="0"/>
                        <a:t>Dense(2, </a:t>
                      </a:r>
                      <a:r>
                        <a:rPr lang="tr-TR" dirty="0" err="1"/>
                        <a:t>softmax</a:t>
                      </a:r>
                      <a:r>
                        <a:rPr lang="tr-TR" dirty="0"/>
                        <a:t>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O(c)</a:t>
                      </a:r>
                      <a:endParaRPr lang="tr-T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O(c)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Eğitim sırasında</a:t>
                      </a:r>
                      <a:endParaRPr lang="tr-T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20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036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012714-0DDB-4EAF-D7D2-EB0106B2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1" y="934065"/>
            <a:ext cx="11100619" cy="5208673"/>
          </a:xfrm>
        </p:spPr>
        <p:txBody>
          <a:bodyPr/>
          <a:lstStyle/>
          <a:p>
            <a:pPr>
              <a:buNone/>
            </a:pPr>
            <a:endParaRPr lang="tr-TR" sz="2400" b="1" dirty="0"/>
          </a:p>
          <a:p>
            <a:pPr>
              <a:buNone/>
            </a:pPr>
            <a:r>
              <a:rPr lang="tr-TR" sz="2400" b="1" dirty="0"/>
              <a:t>Terimler:</a:t>
            </a:r>
          </a:p>
          <a:p>
            <a:pPr>
              <a:buNone/>
            </a:pPr>
            <a:endParaRPr lang="tr-TR" b="1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n</a:t>
            </a:r>
            <a:r>
              <a:rPr lang="tr-TR" dirty="0"/>
              <a:t> → Görsel sayısı (veri kümesi boyutu)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k</a:t>
            </a:r>
            <a:r>
              <a:rPr lang="tr-TR" dirty="0"/>
              <a:t> → Kontur noktası sayısı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m</a:t>
            </a:r>
            <a:r>
              <a:rPr lang="tr-TR" dirty="0"/>
              <a:t> → YOLOv8 model parametreleri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f</a:t>
            </a:r>
            <a:r>
              <a:rPr lang="tr-TR" dirty="0"/>
              <a:t> → FLOP / model karmaşıklığı (~3.5M)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e</a:t>
            </a:r>
            <a:r>
              <a:rPr lang="tr-TR" dirty="0"/>
              <a:t> → </a:t>
            </a:r>
            <a:r>
              <a:rPr lang="tr-TR" dirty="0" err="1"/>
              <a:t>Epoch</a:t>
            </a:r>
            <a:r>
              <a:rPr lang="tr-TR" dirty="0"/>
              <a:t> sayısı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b</a:t>
            </a:r>
            <a:r>
              <a:rPr lang="tr-TR" dirty="0"/>
              <a:t> → </a:t>
            </a:r>
            <a:r>
              <a:rPr lang="tr-TR" dirty="0" err="1"/>
              <a:t>Batch</a:t>
            </a:r>
            <a:r>
              <a:rPr lang="tr-TR" dirty="0"/>
              <a:t>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 err="1"/>
              <a:t>h·w·c</a:t>
            </a:r>
            <a:r>
              <a:rPr lang="tr-TR" dirty="0"/>
              <a:t> → CNN son katman boyutu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6361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2035DE-22B8-A8C6-6B03-9FB49350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2283"/>
            <a:ext cx="10972800" cy="811631"/>
          </a:xfrm>
        </p:spPr>
        <p:txBody>
          <a:bodyPr/>
          <a:lstStyle/>
          <a:p>
            <a:r>
              <a:rPr lang="tr-TR" b="1" dirty="0"/>
              <a:t>Problem Tanımı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F76DCE-DEAD-68C7-2201-DE9DCA20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43665"/>
            <a:ext cx="10972800" cy="5132438"/>
          </a:xfrm>
        </p:spPr>
        <p:txBody>
          <a:bodyPr>
            <a:normAutofit/>
          </a:bodyPr>
          <a:lstStyle/>
          <a:p>
            <a:endParaRPr lang="tr-TR" b="1" dirty="0"/>
          </a:p>
          <a:p>
            <a:r>
              <a:rPr lang="tr-TR" b="1" dirty="0"/>
              <a:t>Elle kalite kontrol</a:t>
            </a:r>
            <a:r>
              <a:rPr lang="tr-TR" dirty="0"/>
              <a:t> → zaman alıcı ve insana bağlı.</a:t>
            </a:r>
            <a:br>
              <a:rPr lang="tr-TR" dirty="0"/>
            </a:br>
            <a:r>
              <a:rPr lang="tr-TR" b="1" dirty="0"/>
              <a:t>Hatalı medikal pedler</a:t>
            </a:r>
            <a:r>
              <a:rPr lang="tr-TR" dirty="0"/>
              <a:t>, üretim sırasında gözden kaçabiliyor.</a:t>
            </a:r>
            <a:br>
              <a:rPr lang="tr-TR" dirty="0"/>
            </a:br>
            <a:r>
              <a:rPr lang="tr-TR" b="1" dirty="0"/>
              <a:t>Zaman kaybı + insan hatası + yüksek maliyet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Zaman kaybı</a:t>
            </a:r>
          </a:p>
          <a:p>
            <a:r>
              <a:rPr lang="tr-TR" dirty="0"/>
              <a:t>Manuel denetim süreci yavaş.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Hata riski</a:t>
            </a:r>
          </a:p>
          <a:p>
            <a:r>
              <a:rPr lang="tr-TR" dirty="0"/>
              <a:t>İnsan gözüyle hata kaçabiliyor.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Yüksek maliyet</a:t>
            </a:r>
          </a:p>
          <a:p>
            <a:r>
              <a:rPr lang="tr-TR" dirty="0"/>
              <a:t>Fazladan personel ve zaman.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568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91C115-ACAD-E2E8-3FA7-46643B72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5638"/>
            <a:ext cx="10972800" cy="772302"/>
          </a:xfrm>
        </p:spPr>
        <p:txBody>
          <a:bodyPr/>
          <a:lstStyle/>
          <a:p>
            <a:r>
              <a:rPr lang="tr-TR" b="1" dirty="0"/>
              <a:t>Sunduğumuz Çözüm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CABCE4-2307-6F0F-8915-E396BF64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923538"/>
          </a:xfrm>
        </p:spPr>
        <p:txBody>
          <a:bodyPr/>
          <a:lstStyle/>
          <a:p>
            <a:endParaRPr lang="tr-TR" b="1" dirty="0"/>
          </a:p>
          <a:p>
            <a:r>
              <a:rPr lang="tr-TR" b="1" dirty="0"/>
              <a:t>Amaç: </a:t>
            </a:r>
            <a:r>
              <a:rPr lang="tr-TR" dirty="0"/>
              <a:t>Hatalı ürünleri erken tespit etmek ve süreci otomatikleştirmek.</a:t>
            </a:r>
            <a:endParaRPr lang="tr-TR" b="1" dirty="0"/>
          </a:p>
          <a:p>
            <a:pPr>
              <a:buNone/>
            </a:pPr>
            <a:endParaRPr lang="tr-TR" b="1" dirty="0"/>
          </a:p>
          <a:p>
            <a:pPr>
              <a:buNone/>
            </a:pPr>
            <a:r>
              <a:rPr lang="tr-TR" b="1" dirty="0"/>
              <a:t>Görüntü İşleme:</a:t>
            </a:r>
            <a:br>
              <a:rPr lang="tr-TR" dirty="0"/>
            </a:br>
            <a:r>
              <a:rPr lang="tr-TR" dirty="0"/>
              <a:t>Medikal pedlerin renk, leke, kesim gibi kusurlarını tespit eder.</a:t>
            </a:r>
          </a:p>
          <a:p>
            <a:pPr>
              <a:buNone/>
            </a:pPr>
            <a:r>
              <a:rPr lang="tr-TR" b="1" dirty="0"/>
              <a:t>Mobil Uygulama:</a:t>
            </a:r>
            <a:br>
              <a:rPr lang="tr-TR" dirty="0"/>
            </a:br>
            <a:r>
              <a:rPr lang="tr-TR" dirty="0"/>
              <a:t>Hatalı ürünleri kullanıcıya bildirir, raporlar ve istatistik sunar.</a:t>
            </a:r>
          </a:p>
          <a:p>
            <a:r>
              <a:rPr lang="tr-TR" b="1" dirty="0"/>
              <a:t>Simülasyon Ortamı:</a:t>
            </a:r>
            <a:br>
              <a:rPr lang="tr-TR" dirty="0"/>
            </a:br>
            <a:r>
              <a:rPr lang="tr-TR" dirty="0" err="1"/>
              <a:t>Unity</a:t>
            </a:r>
            <a:r>
              <a:rPr lang="tr-TR" dirty="0"/>
              <a:t> ile gerçek üretim süreci taklit edilir, ürün ayrımı görselleştirilir.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146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17B40A-D6F9-760A-1251-8A59697F2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10" y="530941"/>
            <a:ext cx="10972800" cy="919786"/>
          </a:xfrm>
        </p:spPr>
        <p:txBody>
          <a:bodyPr/>
          <a:lstStyle/>
          <a:p>
            <a:r>
              <a:rPr lang="tr-TR" b="1" dirty="0"/>
              <a:t>Görüntü İşleme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3191C7-EBD7-E485-1CBF-BC6CA4B80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8" y="1818976"/>
            <a:ext cx="11769212" cy="4323763"/>
          </a:xfrm>
        </p:spPr>
        <p:txBody>
          <a:bodyPr>
            <a:normAutofit/>
          </a:bodyPr>
          <a:lstStyle/>
          <a:p>
            <a:r>
              <a:rPr lang="tr-TR" b="1" dirty="0"/>
              <a:t>Veri Seti &amp; Ön İşleme</a:t>
            </a:r>
          </a:p>
          <a:p>
            <a:endParaRPr lang="tr-TR" sz="24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Göz pedleri, </a:t>
            </a:r>
            <a:r>
              <a:rPr kumimoji="0" lang="tr-TR" altLang="tr-T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“sağlam” 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 </a:t>
            </a:r>
            <a:r>
              <a:rPr kumimoji="0" lang="tr-TR" altLang="tr-T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“lekeli” 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olarak etiketlendi.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Her görsel: 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224×224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piksele yeniden boyutlandırıldı.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Görüntü artırma (</a:t>
            </a:r>
            <a:r>
              <a:rPr kumimoji="0" lang="tr-TR" altLang="tr-TR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augmentation</a:t>
            </a:r>
            <a:r>
              <a:rPr kumimoji="0" lang="tr-TR" altLang="tr-T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uygulandı: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Döndürme.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Renk ayarlama.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Parlaklık değişimi.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tr-TR" sz="2400" dirty="0"/>
              <a:t>Medikal göz pedleri, </a:t>
            </a:r>
            <a:r>
              <a:rPr lang="tr-TR" sz="2400" dirty="0" err="1"/>
              <a:t>Roboflow</a:t>
            </a:r>
            <a:r>
              <a:rPr lang="tr-TR" sz="2400" dirty="0"/>
              <a:t> platformu üzerinde elle etiketlendi</a:t>
            </a:r>
            <a:r>
              <a:rPr lang="tr-TR" sz="2000" dirty="0"/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tr-TR" sz="2400" dirty="0"/>
              <a:t>İç ve dış sınırlar manuel olarak çizildi → hassas segmentasyon sağlandı.</a:t>
            </a:r>
            <a:endParaRPr kumimoji="0" lang="tr-TR" altLang="tr-T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tr-TR" sz="2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3A4201-743E-B803-42C4-3AE609C41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Göz pedleri, </a:t>
            </a:r>
            <a:r>
              <a:rPr kumimoji="0" lang="tr-TR" altLang="tr-T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“sağlam”</a:t>
            </a: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 </a:t>
            </a:r>
            <a:r>
              <a:rPr kumimoji="0" lang="tr-TR" altLang="tr-T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“lekeli”</a:t>
            </a: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olarak etiketlendi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Resim 10" descr="daire, tabak, levha, kağı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56D2008-8B21-96C4-F88E-8A3A87BBB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47" y="1981667"/>
            <a:ext cx="1648381" cy="2124866"/>
          </a:xfrm>
          <a:prstGeom prst="rect">
            <a:avLst/>
          </a:prstGeom>
        </p:spPr>
      </p:pic>
      <p:pic>
        <p:nvPicPr>
          <p:cNvPr id="18" name="Resim 17" descr="meti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43BC282-E61B-64DE-D2F3-1061A4490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80" y="1981667"/>
            <a:ext cx="1518922" cy="20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DD532F-4DAE-35B9-CAEF-FCCFEB5CB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2" y="481781"/>
            <a:ext cx="11139948" cy="5660957"/>
          </a:xfrm>
        </p:spPr>
        <p:txBody>
          <a:bodyPr>
            <a:normAutofit/>
          </a:bodyPr>
          <a:lstStyle/>
          <a:p>
            <a:pPr>
              <a:buNone/>
            </a:pPr>
            <a:endParaRPr lang="tr-TR" b="1" dirty="0"/>
          </a:p>
          <a:p>
            <a:pPr>
              <a:buNone/>
            </a:pPr>
            <a:r>
              <a:rPr lang="tr-TR" b="1" dirty="0"/>
              <a:t>Model Yapısı &amp; Eğitim</a:t>
            </a:r>
            <a:endParaRPr lang="tr-T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CNN (</a:t>
            </a:r>
            <a:r>
              <a:rPr lang="tr-TR" dirty="0" err="1"/>
              <a:t>Convolutional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Network) kullanıldı.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Görsellerdeki renk, doku, şekil gibi öznitelikler otomatik çıkarıldı.</a:t>
            </a:r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Eğitilmiş YOLOv8, her pedde: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000" dirty="0"/>
              <a:t>İç ve dış kenarları başarıyla segment etti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000" dirty="0"/>
              <a:t>4 yön için (Üst, Alt, Sol, Sağ) sınır noktalarını tespit etti</a:t>
            </a:r>
          </a:p>
          <a:p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Transfer Learning: MobileNetV2 kullanıldı.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Daha önce büyük veri setleri üzerinde eğitilmiş.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Sadece son sınıflandırma katmanları yeniden eğitildi.</a:t>
            </a:r>
          </a:p>
          <a:p>
            <a:pPr marL="457200" lvl="1"/>
            <a:endParaRPr lang="tr-TR" dirty="0"/>
          </a:p>
          <a:p>
            <a:pPr marL="457200" lvl="1"/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8522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F559DA-923A-5D38-A673-91A2006B3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77" y="560439"/>
            <a:ext cx="11071123" cy="5582299"/>
          </a:xfrm>
        </p:spPr>
        <p:txBody>
          <a:bodyPr/>
          <a:lstStyle/>
          <a:p>
            <a:endParaRPr kumimoji="0" lang="tr-TR" altLang="tr-TR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tr-TR" altLang="tr-T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tr-TR" altLang="tr-TR" b="1" dirty="0">
              <a:latin typeface="Arial" panose="020B0604020202020204" pitchFamily="34" charset="0"/>
            </a:endParaRPr>
          </a:p>
          <a:p>
            <a:r>
              <a:rPr kumimoji="0" lang="tr-TR" altLang="tr-T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Tahmin Süreci</a:t>
            </a:r>
            <a:endParaRPr lang="tr-TR" altLang="tr-TR" sz="3200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Yeni bir görüntü → 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224x224</a:t>
            </a:r>
            <a:r>
              <a:rPr kumimoji="0" lang="tr-TR" altLang="tr-T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boyutunda modele verilir.</a:t>
            </a:r>
            <a:endParaRPr kumimoji="0" lang="tr-TR" altLang="tr-T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CNN katmanlarıyla öznitelikler çıkarılır.</a:t>
            </a:r>
            <a:endParaRPr kumimoji="0" lang="tr-TR" altLang="tr-T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dirty="0"/>
              <a:t>Son katmanda: Görselin “lekeli” mi yoksa “sağlam” mı olduğu tahmin edilir</a:t>
            </a:r>
            <a:r>
              <a:rPr lang="tr-TR" sz="2400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160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E6FC8C-C831-312F-BD6A-2BC75CC0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1110"/>
            <a:ext cx="10972800" cy="791966"/>
          </a:xfrm>
        </p:spPr>
        <p:txBody>
          <a:bodyPr/>
          <a:lstStyle/>
          <a:p>
            <a:r>
              <a:rPr lang="tr-TR" b="1" dirty="0"/>
              <a:t>Mobil Uygulama: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E72018-AEBC-99B3-8D0A-034D18A4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33832"/>
            <a:ext cx="7527833" cy="460890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tr-TR" b="1" dirty="0"/>
              <a:t>Uygulama Özellikleri:</a:t>
            </a:r>
          </a:p>
          <a:p>
            <a:pPr>
              <a:buNone/>
            </a:pPr>
            <a:endParaRPr lang="tr-TR" b="1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 </a:t>
            </a:r>
            <a:r>
              <a:rPr lang="tr-TR" b="1" dirty="0"/>
              <a:t>Fotoğraf Seçme / Kamera ile Tarama</a:t>
            </a:r>
            <a:br>
              <a:rPr lang="tr-TR" dirty="0"/>
            </a:br>
            <a:r>
              <a:rPr lang="tr-TR" dirty="0"/>
              <a:t>Kullanıcı ister galeriden fotoğraf seçebilir, ister doğrudan pedin fotoğrafını çekebilir.</a:t>
            </a:r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Eşik Değeri Girişi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Simetri Hatası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Dış çember bozukluğu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İç çember kayıklığı</a:t>
            </a:r>
            <a:br>
              <a:rPr lang="tr-TR" dirty="0"/>
            </a:br>
            <a:r>
              <a:rPr lang="tr-TR" dirty="0"/>
              <a:t>Kullanıcı bu değerleri girerek sistemin hata toleransını belirler.</a:t>
            </a:r>
          </a:p>
          <a:p>
            <a:endParaRPr lang="tr-TR" dirty="0"/>
          </a:p>
        </p:txBody>
      </p:sp>
      <p:pic>
        <p:nvPicPr>
          <p:cNvPr id="5" name="Resim 4" descr="metin, ekran görüntüsü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76AEF7B-B845-8275-D0AD-1E36AD2B6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61" y="2282839"/>
            <a:ext cx="1665330" cy="36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3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D0C078-21C0-E4B3-0AEC-04408C364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415845"/>
            <a:ext cx="7492180" cy="47268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b="1" dirty="0"/>
              <a:t>Tahmin &amp; Raporlama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Yapay zekâ sınıflandırması: SAĞLAM / LEKELİ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Güven yüzdesi (%98.05 gibi)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Fit Hata değerleri (dış/iç)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Standart sapma analizi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Sonuç: Hangi hata tipine sahip olduğu belirtilir</a:t>
            </a:r>
          </a:p>
          <a:p>
            <a:endParaRPr lang="tr-TR" dirty="0"/>
          </a:p>
        </p:txBody>
      </p:sp>
      <p:pic>
        <p:nvPicPr>
          <p:cNvPr id="7" name="Resim 6" descr="metin, ekran görüntüs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671E477-3B27-46D6-9FEB-3B0CB952B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59" y="1558784"/>
            <a:ext cx="2066278" cy="44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19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FC95AC-31F5-F7AC-317D-3D32BDBC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3625"/>
            <a:ext cx="10972800" cy="880457"/>
          </a:xfrm>
        </p:spPr>
        <p:txBody>
          <a:bodyPr/>
          <a:lstStyle/>
          <a:p>
            <a:r>
              <a:rPr lang="tr-TR" b="1" dirty="0"/>
              <a:t>Simülasyon Ortamı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B67D84-6A8C-353F-B744-DB6E0C79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3832"/>
            <a:ext cx="11582400" cy="4608906"/>
          </a:xfrm>
        </p:spPr>
        <p:txBody>
          <a:bodyPr>
            <a:normAutofit/>
          </a:bodyPr>
          <a:lstStyle/>
          <a:p>
            <a:r>
              <a:rPr lang="tr-TR" sz="2400" dirty="0" err="1"/>
              <a:t>Unity</a:t>
            </a:r>
            <a:r>
              <a:rPr lang="tr-TR" sz="2400" dirty="0"/>
              <a:t> İle Simülasyon</a:t>
            </a:r>
          </a:p>
          <a:p>
            <a:endParaRPr lang="tr-TR" sz="2400" dirty="0"/>
          </a:p>
          <a:p>
            <a:r>
              <a:rPr lang="tr-TR" sz="2400" dirty="0"/>
              <a:t>İçerik: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Unity</a:t>
            </a:r>
            <a:r>
              <a:rPr lang="tr-TR" sz="2400" dirty="0"/>
              <a:t> 6.1.3f1 kullanıldı.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Ürünler bantta hareket ediyor.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Hatalı ürünler ayrılıyor.</a:t>
            </a:r>
          </a:p>
          <a:p>
            <a:endParaRPr lang="tr-TR" sz="2400" dirty="0"/>
          </a:p>
          <a:p>
            <a:endParaRPr lang="tr-TR" sz="2400" dirty="0"/>
          </a:p>
          <a:p>
            <a:endParaRPr lang="tr-TR" sz="24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DCD9878-6C92-3BC8-1AD3-68E0F5D68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7122"/>
            <a:ext cx="5474942" cy="281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120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787</Words>
  <Application>Microsoft Office PowerPoint</Application>
  <PresentationFormat>Geniş ekran</PresentationFormat>
  <Paragraphs>160</Paragraphs>
  <Slides>14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9" baseType="lpstr">
      <vt:lpstr>Arial</vt:lpstr>
      <vt:lpstr>Arial Unicode MS</vt:lpstr>
      <vt:lpstr>Avenir Next LT Pro</vt:lpstr>
      <vt:lpstr>Posterama</vt:lpstr>
      <vt:lpstr>SplashVTI</vt:lpstr>
      <vt:lpstr>Simülasyon Destekli Kalite Kontrol                      Sistemi </vt:lpstr>
      <vt:lpstr>Problem Tanımı</vt:lpstr>
      <vt:lpstr>Sunduğumuz Çözüm</vt:lpstr>
      <vt:lpstr>Görüntü İşleme</vt:lpstr>
      <vt:lpstr>PowerPoint Sunusu</vt:lpstr>
      <vt:lpstr>PowerPoint Sunusu</vt:lpstr>
      <vt:lpstr>Mobil Uygulama:</vt:lpstr>
      <vt:lpstr>PowerPoint Sunusu</vt:lpstr>
      <vt:lpstr>Simülasyon Ortamı</vt:lpstr>
      <vt:lpstr>Nasıl Kurulur?</vt:lpstr>
      <vt:lpstr>Video</vt:lpstr>
      <vt:lpstr>Algoritma Karmaşıklığı (Big-O Notasyonu)</vt:lpstr>
      <vt:lpstr>Derin Öğrenme – MobileNetV2 Sınıflandırma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zeynep gülten</dc:creator>
  <cp:lastModifiedBy>zeynep gülten</cp:lastModifiedBy>
  <cp:revision>2</cp:revision>
  <dcterms:created xsi:type="dcterms:W3CDTF">2025-05-22T07:03:47Z</dcterms:created>
  <dcterms:modified xsi:type="dcterms:W3CDTF">2025-05-22T08:56:33Z</dcterms:modified>
</cp:coreProperties>
</file>